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62" r:id="rId4"/>
    <p:sldId id="268" r:id="rId5"/>
    <p:sldId id="269" r:id="rId6"/>
    <p:sldId id="261" r:id="rId7"/>
    <p:sldId id="272" r:id="rId8"/>
    <p:sldId id="270" r:id="rId9"/>
    <p:sldId id="273" r:id="rId10"/>
    <p:sldId id="274" r:id="rId11"/>
    <p:sldId id="275" r:id="rId12"/>
    <p:sldId id="276" r:id="rId13"/>
    <p:sldId id="264" r:id="rId14"/>
    <p:sldId id="267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16B1A42-0229-4B09-A267-623B0E16D517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73E3C9E-0616-4158-B855-5D22A5E1B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81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5300" b="1" dirty="0" smtClean="0">
                <a:solidFill>
                  <a:srgbClr val="FFC000"/>
                </a:solidFill>
              </a:rPr>
              <a:t>OPTIONS FOR </a:t>
            </a:r>
            <a:r>
              <a:rPr lang="en-US" sz="5300" dirty="0" smtClean="0">
                <a:solidFill>
                  <a:srgbClr val="FFC000"/>
                </a:solidFill>
              </a:rPr>
              <a:t>IMPROVING  R</a:t>
            </a:r>
            <a:r>
              <a:rPr lang="en-US" sz="5300" b="1" dirty="0" smtClean="0">
                <a:solidFill>
                  <a:srgbClr val="FFC000"/>
                </a:solidFill>
              </a:rPr>
              <a:t>URAL POULTRY AND PIG PRODUCTION: </a:t>
            </a:r>
            <a:r>
              <a:rPr lang="en-US" sz="4000" b="1" dirty="0" smtClean="0">
                <a:solidFill>
                  <a:srgbClr val="FFFF00"/>
                </a:solidFill>
              </a:rPr>
              <a:t>Assessment of </a:t>
            </a:r>
            <a:r>
              <a:rPr lang="en-US" sz="4000" dirty="0" err="1" smtClean="0">
                <a:solidFill>
                  <a:srgbClr val="FFFF00"/>
                </a:solidFill>
              </a:rPr>
              <a:t>AfricaRISING</a:t>
            </a:r>
            <a:r>
              <a:rPr lang="en-US" sz="4000" dirty="0" smtClean="0">
                <a:solidFill>
                  <a:srgbClr val="FFFF00"/>
                </a:solidFill>
              </a:rPr>
              <a:t> Phase 1 Projects</a:t>
            </a:r>
            <a:r>
              <a:rPr lang="en-US" sz="4000" b="1" dirty="0" smtClean="0"/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smtClean="0">
                <a:solidFill>
                  <a:srgbClr val="FFFF00"/>
                </a:solidFill>
              </a:rPr>
              <a:t>and Options </a:t>
            </a:r>
            <a:r>
              <a:rPr lang="en-US" sz="4000" b="1" dirty="0" smtClean="0">
                <a:solidFill>
                  <a:srgbClr val="FFFF00"/>
                </a:solidFill>
              </a:rPr>
              <a:t>for Phase 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29200"/>
            <a:ext cx="9144000" cy="1828800"/>
          </a:xfrm>
        </p:spPr>
        <p:txBody>
          <a:bodyPr/>
          <a:lstStyle/>
          <a:p>
            <a:r>
              <a:rPr lang="en-US" sz="3600" b="1" i="1" dirty="0" smtClean="0">
                <a:solidFill>
                  <a:schemeClr val="tx1"/>
                </a:solidFill>
              </a:rPr>
              <a:t>Dei H.K.</a:t>
            </a:r>
          </a:p>
          <a:p>
            <a:r>
              <a:rPr lang="en-US" b="1" i="1" dirty="0" smtClean="0"/>
              <a:t>UDS, Tamale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PUBLICATIONS FROM PHASE 1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1"/>
            <a:ext cx="9144000" cy="5791200"/>
          </a:xfrm>
        </p:spPr>
        <p:txBody>
          <a:bodyPr>
            <a:noAutofit/>
          </a:bodyPr>
          <a:lstStyle/>
          <a:p>
            <a:pPr lvl="0"/>
            <a:r>
              <a:rPr lang="en-GB" sz="2400" b="1" dirty="0" smtClean="0"/>
              <a:t>Dei, H.K., </a:t>
            </a:r>
            <a:r>
              <a:rPr lang="en-GB" sz="2400" b="1" dirty="0" err="1" smtClean="0"/>
              <a:t>Bosoma</a:t>
            </a:r>
            <a:r>
              <a:rPr lang="en-GB" sz="2400" b="1" dirty="0" smtClean="0"/>
              <a:t>, J. and </a:t>
            </a:r>
            <a:r>
              <a:rPr lang="en-GB" sz="2400" b="1" dirty="0" err="1" smtClean="0"/>
              <a:t>Tumbulto</a:t>
            </a:r>
            <a:r>
              <a:rPr lang="en-GB" sz="2400" b="1" dirty="0" smtClean="0"/>
              <a:t>, R. (2015). </a:t>
            </a:r>
            <a:r>
              <a:rPr lang="en-GB" sz="2400" dirty="0" smtClean="0"/>
              <a:t>Partial replacement of maize with processed false yam (</a:t>
            </a:r>
            <a:r>
              <a:rPr lang="en-GB" sz="2400" i="1" dirty="0" err="1" smtClean="0"/>
              <a:t>Icacina</a:t>
            </a:r>
            <a:r>
              <a:rPr lang="en-GB" sz="2400" dirty="0" smtClean="0"/>
              <a:t> </a:t>
            </a:r>
            <a:r>
              <a:rPr lang="en-GB" sz="2400" i="1" dirty="0" err="1" smtClean="0"/>
              <a:t>oliviformis</a:t>
            </a:r>
            <a:r>
              <a:rPr lang="en-GB" sz="2400" dirty="0" smtClean="0"/>
              <a:t>)</a:t>
            </a:r>
            <a:r>
              <a:rPr lang="en-GB" sz="2400" b="1" dirty="0" smtClean="0"/>
              <a:t> </a:t>
            </a:r>
            <a:r>
              <a:rPr lang="en-GB" sz="2400" dirty="0" smtClean="0"/>
              <a:t>seed meals in guinea fowl diets. </a:t>
            </a:r>
            <a:r>
              <a:rPr lang="en-GB" sz="2400" i="1" dirty="0" smtClean="0"/>
              <a:t>UDS International Journal of Development, 1(1):36-41.</a:t>
            </a:r>
          </a:p>
          <a:p>
            <a:pPr lvl="0"/>
            <a:endParaRPr lang="en-US" sz="2400" dirty="0" smtClean="0"/>
          </a:p>
          <a:p>
            <a:pPr lvl="0"/>
            <a:r>
              <a:rPr lang="en-GB" sz="2400" b="1" dirty="0" smtClean="0"/>
              <a:t>Dei, H.K., </a:t>
            </a:r>
            <a:r>
              <a:rPr lang="en-GB" sz="2400" b="1" dirty="0" err="1" smtClean="0"/>
              <a:t>Alenyorege</a:t>
            </a:r>
            <a:r>
              <a:rPr lang="en-GB" sz="2400" b="1" dirty="0" smtClean="0"/>
              <a:t>, B., </a:t>
            </a:r>
            <a:r>
              <a:rPr lang="en-GB" sz="2400" b="1" dirty="0" err="1" smtClean="0"/>
              <a:t>Okai</a:t>
            </a:r>
            <a:r>
              <a:rPr lang="en-GB" sz="2400" b="1" dirty="0" smtClean="0"/>
              <a:t>, D.B. and </a:t>
            </a:r>
            <a:r>
              <a:rPr lang="en-GB" sz="2400" b="1" dirty="0" err="1" smtClean="0"/>
              <a:t>Larbi</a:t>
            </a:r>
            <a:r>
              <a:rPr lang="en-GB" sz="2400" b="1" dirty="0" smtClean="0"/>
              <a:t>, A. (2014). </a:t>
            </a:r>
            <a:r>
              <a:rPr lang="en-GB" sz="2400" dirty="0" smtClean="0"/>
              <a:t>Enhanced rural poultry production in crop-livestock systems in northern Ghana: effect of improved housing and management on growth performance of chickens.</a:t>
            </a:r>
            <a:r>
              <a:rPr lang="en-GB" sz="2400" i="1" dirty="0" smtClean="0"/>
              <a:t> Ghanaian Journal of Animal Science, 8 (1): 175-178.</a:t>
            </a:r>
            <a:r>
              <a:rPr lang="en-GB" sz="2400" dirty="0" smtClean="0"/>
              <a:t>  </a:t>
            </a:r>
          </a:p>
          <a:p>
            <a:pPr lvl="0"/>
            <a:endParaRPr lang="en-US" sz="2400" dirty="0" smtClean="0"/>
          </a:p>
          <a:p>
            <a:pPr lvl="0"/>
            <a:r>
              <a:rPr lang="en-GB" sz="2400" b="1" dirty="0" smtClean="0"/>
              <a:t>Dei, H.K., Mohammed, S. and </a:t>
            </a:r>
            <a:r>
              <a:rPr lang="en-GB" sz="2400" b="1" dirty="0" err="1" smtClean="0"/>
              <a:t>Adarkwa</a:t>
            </a:r>
            <a:r>
              <a:rPr lang="en-GB" sz="2400" b="1" dirty="0" smtClean="0"/>
              <a:t>, D.K. (2014). </a:t>
            </a:r>
            <a:r>
              <a:rPr lang="en-GB" sz="2400" dirty="0" smtClean="0"/>
              <a:t>Effect of partial replacement of maize with dry “</a:t>
            </a:r>
            <a:r>
              <a:rPr lang="en-GB" sz="2400" dirty="0" err="1" smtClean="0"/>
              <a:t>pito</a:t>
            </a:r>
            <a:r>
              <a:rPr lang="en-GB" sz="2400" dirty="0" smtClean="0"/>
              <a:t>” mash on growth performance of guinea fowl and growing layer chickens. </a:t>
            </a:r>
            <a:r>
              <a:rPr lang="en-GB" sz="2400" i="1" dirty="0" smtClean="0"/>
              <a:t>Ghanaian Journal of Animal Science, 8 (1): 125-130.</a:t>
            </a:r>
            <a:r>
              <a:rPr lang="en-GB" sz="2400" dirty="0" smtClean="0"/>
              <a:t> 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PUBLICATIONS FROM PHASE 1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1"/>
            <a:ext cx="9144000" cy="5638800"/>
          </a:xfrm>
        </p:spPr>
        <p:txBody>
          <a:bodyPr>
            <a:noAutofit/>
          </a:bodyPr>
          <a:lstStyle/>
          <a:p>
            <a:pPr lvl="0"/>
            <a:r>
              <a:rPr lang="en-GB" sz="2400" b="1" dirty="0" smtClean="0"/>
              <a:t>Dei H.K., </a:t>
            </a:r>
            <a:r>
              <a:rPr lang="en-GB" sz="2400" b="1" dirty="0" err="1" smtClean="0"/>
              <a:t>Alenyorege</a:t>
            </a:r>
            <a:r>
              <a:rPr lang="en-GB" sz="2400" b="1" dirty="0" smtClean="0"/>
              <a:t>, B., </a:t>
            </a:r>
            <a:r>
              <a:rPr lang="en-GB" sz="2400" b="1" dirty="0" err="1" smtClean="0"/>
              <a:t>Apalibe</a:t>
            </a:r>
            <a:r>
              <a:rPr lang="en-GB" sz="2400" b="1" dirty="0" smtClean="0"/>
              <a:t>, D. A., </a:t>
            </a:r>
            <a:r>
              <a:rPr lang="en-GB" sz="2400" b="1" dirty="0" err="1" smtClean="0"/>
              <a:t>Okai</a:t>
            </a:r>
            <a:r>
              <a:rPr lang="en-GB" sz="2400" b="1" dirty="0" smtClean="0"/>
              <a:t>, D.B. and </a:t>
            </a:r>
            <a:r>
              <a:rPr lang="en-GB" sz="2400" b="1" dirty="0" err="1" smtClean="0"/>
              <a:t>Larbi</a:t>
            </a:r>
            <a:r>
              <a:rPr lang="en-GB" sz="2400" b="1" dirty="0" smtClean="0"/>
              <a:t>, A. (2014). </a:t>
            </a:r>
            <a:r>
              <a:rPr lang="en-GB" sz="2400" dirty="0" smtClean="0"/>
              <a:t>Assessment of rural poultry production in northern Ghana. </a:t>
            </a:r>
            <a:r>
              <a:rPr lang="en-GB" sz="2400" i="1" dirty="0" smtClean="0"/>
              <a:t>Ghanaian Journal of Animal Science, 8 (1): 101-114.</a:t>
            </a:r>
            <a:r>
              <a:rPr lang="en-GB" sz="2400" dirty="0" smtClean="0"/>
              <a:t>  </a:t>
            </a:r>
          </a:p>
          <a:p>
            <a:pPr lvl="0"/>
            <a:endParaRPr lang="en-US" sz="2400" dirty="0" smtClean="0"/>
          </a:p>
          <a:p>
            <a:pPr lvl="0"/>
            <a:r>
              <a:rPr lang="en-GB" sz="2400" b="1" dirty="0" smtClean="0"/>
              <a:t>Dei, H.K., </a:t>
            </a:r>
            <a:r>
              <a:rPr lang="en-GB" sz="2400" b="1" dirty="0" err="1" smtClean="0"/>
              <a:t>Amewonye</a:t>
            </a:r>
            <a:r>
              <a:rPr lang="en-GB" sz="2400" b="1" dirty="0" smtClean="0"/>
              <a:t>, M., </a:t>
            </a:r>
            <a:r>
              <a:rPr lang="en-GB" sz="2400" b="1" dirty="0" err="1" smtClean="0"/>
              <a:t>Getse</a:t>
            </a:r>
            <a:r>
              <a:rPr lang="en-GB" sz="2400" b="1" dirty="0" smtClean="0"/>
              <a:t>, F., </a:t>
            </a:r>
            <a:r>
              <a:rPr lang="en-GB" sz="2400" b="1" dirty="0" err="1" smtClean="0"/>
              <a:t>Mbimadong</a:t>
            </a:r>
            <a:r>
              <a:rPr lang="en-GB" sz="2400" b="1" dirty="0" smtClean="0"/>
              <a:t>, J., </a:t>
            </a:r>
            <a:r>
              <a:rPr lang="en-GB" sz="2400" b="1" dirty="0" err="1" smtClean="0"/>
              <a:t>Alenyorege</a:t>
            </a:r>
            <a:r>
              <a:rPr lang="en-GB" sz="2400" b="1" dirty="0" smtClean="0"/>
              <a:t>, B., </a:t>
            </a:r>
            <a:r>
              <a:rPr lang="en-GB" sz="2400" b="1" dirty="0" err="1" smtClean="0"/>
              <a:t>Sarpong</a:t>
            </a:r>
            <a:r>
              <a:rPr lang="en-GB" sz="2400" b="1" dirty="0" smtClean="0"/>
              <a:t>, P., </a:t>
            </a:r>
            <a:r>
              <a:rPr lang="en-GB" sz="2400" b="1" dirty="0" err="1" smtClean="0"/>
              <a:t>Avornyo</a:t>
            </a:r>
            <a:r>
              <a:rPr lang="en-GB" sz="2400" b="1" dirty="0" smtClean="0"/>
              <a:t>, F. and </a:t>
            </a:r>
            <a:r>
              <a:rPr lang="en-GB" sz="2400" b="1" dirty="0" err="1" smtClean="0"/>
              <a:t>Karbo</a:t>
            </a:r>
            <a:r>
              <a:rPr lang="en-GB" sz="2400" b="1" dirty="0" smtClean="0"/>
              <a:t>,</a:t>
            </a:r>
            <a:r>
              <a:rPr lang="en-GB" sz="2400" b="1" baseline="30000" dirty="0" smtClean="0"/>
              <a:t> </a:t>
            </a:r>
            <a:r>
              <a:rPr lang="en-GB" sz="2400" b="1" dirty="0" smtClean="0"/>
              <a:t>N. (2013). </a:t>
            </a:r>
            <a:r>
              <a:rPr lang="en-GB" sz="2400" dirty="0" smtClean="0"/>
              <a:t>Effect of replacing maize with processed false yam tuber meals on growth performance of Ashanti Black Pig. </a:t>
            </a:r>
            <a:r>
              <a:rPr lang="en-GB" sz="2400" i="1" dirty="0" smtClean="0"/>
              <a:t>Ghanaian Journal of Animal Science, 7 (2): 59-64.  </a:t>
            </a:r>
          </a:p>
          <a:p>
            <a:pPr lvl="0"/>
            <a:endParaRPr lang="en-GB" sz="2400" i="1" dirty="0" smtClean="0"/>
          </a:p>
          <a:p>
            <a:r>
              <a:rPr lang="en-US" sz="2400" b="1" dirty="0" smtClean="0"/>
              <a:t>Dei, H.K. and </a:t>
            </a:r>
            <a:r>
              <a:rPr lang="en-US" sz="2400" b="1" dirty="0" err="1" smtClean="0"/>
              <a:t>Larbi</a:t>
            </a:r>
            <a:r>
              <a:rPr lang="en-US" sz="2400" b="1" dirty="0" smtClean="0"/>
              <a:t>, A. (2016). </a:t>
            </a:r>
            <a:r>
              <a:rPr lang="en-US" sz="2400" dirty="0" smtClean="0"/>
              <a:t>Sustainable intensification of rural poultry rearing in Ghana’s Guinea savanna: Constraints and opportunities identified with local communities. IITA report. IITA, Ibadan, Nigeria. 13 pp.</a:t>
            </a:r>
          </a:p>
          <a:p>
            <a:endParaRPr lang="en-US" sz="2400" dirty="0" smtClean="0"/>
          </a:p>
          <a:p>
            <a:pPr lvl="0"/>
            <a:endParaRPr lang="en-US" sz="24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STUDENTS WHO BENEFITED FROM PHASE 1 PROJECTS in 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39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6 </a:t>
            </a:r>
            <a:r>
              <a:rPr lang="en-US" sz="4000" dirty="0" err="1" smtClean="0"/>
              <a:t>BSc</a:t>
            </a:r>
            <a:r>
              <a:rPr lang="en-US" sz="4000" dirty="0" smtClean="0"/>
              <a:t>.</a:t>
            </a:r>
          </a:p>
          <a:p>
            <a:pPr lvl="1"/>
            <a:r>
              <a:rPr lang="en-US" sz="4000" dirty="0" smtClean="0"/>
              <a:t>3 poultry projects</a:t>
            </a:r>
          </a:p>
          <a:p>
            <a:pPr lvl="1"/>
            <a:r>
              <a:rPr lang="en-US" sz="4000" dirty="0" smtClean="0"/>
              <a:t>3 pig projects</a:t>
            </a:r>
          </a:p>
          <a:p>
            <a:endParaRPr lang="en-US" sz="4000" dirty="0" smtClean="0"/>
          </a:p>
          <a:p>
            <a:r>
              <a:rPr lang="en-US" sz="4000" dirty="0" smtClean="0"/>
              <a:t>2 </a:t>
            </a:r>
            <a:r>
              <a:rPr lang="en-US" sz="4000" dirty="0" err="1" smtClean="0"/>
              <a:t>MPhil</a:t>
            </a:r>
            <a:r>
              <a:rPr lang="en-US" sz="4000" dirty="0" smtClean="0"/>
              <a:t>.</a:t>
            </a:r>
          </a:p>
          <a:p>
            <a:pPr lvl="1"/>
            <a:r>
              <a:rPr lang="en-US" sz="4000" dirty="0" smtClean="0"/>
              <a:t>1 poultry project</a:t>
            </a:r>
          </a:p>
          <a:p>
            <a:pPr lvl="1"/>
            <a:r>
              <a:rPr lang="en-US" sz="4000" dirty="0" smtClean="0"/>
              <a:t>1 pig project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OPTIONS FOR PHASE 2 PROJECTS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Development of prototype houses for poultry/pigs.</a:t>
            </a:r>
          </a:p>
          <a:p>
            <a:r>
              <a:rPr lang="en-US" sz="3600" dirty="0" smtClean="0"/>
              <a:t>Development of Solar incubators/brooders.</a:t>
            </a:r>
          </a:p>
          <a:p>
            <a:r>
              <a:rPr lang="en-US" sz="3600" dirty="0" smtClean="0"/>
              <a:t>On-station breeding of guinea fowls for sale to farmers.</a:t>
            </a:r>
          </a:p>
          <a:p>
            <a:r>
              <a:rPr lang="en-US" sz="3600" dirty="0" smtClean="0"/>
              <a:t>On-station breeding of local pigs for sale to farmers.</a:t>
            </a:r>
          </a:p>
          <a:p>
            <a:r>
              <a:rPr lang="en-US" sz="3600" dirty="0" smtClean="0"/>
              <a:t>Development of feeding packages using NCFs for rural poultry/pigs.</a:t>
            </a:r>
          </a:p>
          <a:p>
            <a:r>
              <a:rPr lang="en-US" sz="3600" dirty="0" smtClean="0"/>
              <a:t>Testing efficacy of potential ethno-drugs.</a:t>
            </a:r>
          </a:p>
          <a:p>
            <a:pPr lvl="1">
              <a:buNone/>
            </a:pP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Conclusion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is potential for producing poultry and pigs at the village level in northern Ghana for sustainable income and family nutrition.</a:t>
            </a:r>
          </a:p>
          <a:p>
            <a:endParaRPr lang="en-US" dirty="0" smtClean="0"/>
          </a:p>
          <a:p>
            <a:r>
              <a:rPr lang="en-US" dirty="0" smtClean="0"/>
              <a:t>There are production constraints which must be addressed to make production sustainable in the prevailing crop-livestock systems.</a:t>
            </a:r>
          </a:p>
          <a:p>
            <a:endParaRPr lang="en-US" dirty="0" smtClean="0"/>
          </a:p>
          <a:p>
            <a:r>
              <a:rPr lang="en-US" dirty="0" smtClean="0"/>
              <a:t>Africa RISING project interventions in the PHASE 2 PROJECT communities would have positive impacts on livelihoods of rural farmers through improved productivity and profitability of poultry and pig 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384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THANK YOU</a:t>
            </a:r>
            <a:br>
              <a:rPr lang="en-US" sz="8800" dirty="0" smtClean="0"/>
            </a:br>
            <a:endParaRPr lang="en-US" sz="8800" dirty="0"/>
          </a:p>
        </p:txBody>
      </p:sp>
      <p:pic>
        <p:nvPicPr>
          <p:cNvPr id="4" name="Picture 1" descr="C:\Users\hp\Pictures\world class thank 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057400"/>
            <a:ext cx="3835400" cy="407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Introduction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Rearing of poultry and pigs at the village level has been practised over the years for various reasons:</a:t>
            </a:r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 descr="C:\Users\DELPHE\Pictures\2010-08-26\DCIM\100CANON\IMG_091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28194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038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03860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33486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/>
              <a:t>Poultry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Occasional source of meat/eggs for food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Income generation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Cultural purposes </a:t>
            </a:r>
            <a:r>
              <a:rPr lang="en-US" dirty="0" smtClean="0"/>
              <a:t>(e.g. gifts, dowry, etc)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/>
              <a:t>Pigs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Occasional  source of meat for food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Largely income generation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/>
              <a:t>Over the past two decades, rural poultry production and pig production have been recognised by rural development agencies as major contributors to: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6000" dirty="0" smtClean="0"/>
              <a:t>Food security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6000" dirty="0" smtClean="0"/>
              <a:t>Poverty alleviation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/>
              <a:t>Therefore, attempts have been made by </a:t>
            </a:r>
            <a:r>
              <a:rPr lang="en-US" sz="2800" dirty="0" err="1" smtClean="0"/>
              <a:t>MoFA</a:t>
            </a:r>
            <a:r>
              <a:rPr lang="en-US" sz="2800" dirty="0" smtClean="0"/>
              <a:t>, NGOs and donor agencies to improve village level production.</a:t>
            </a:r>
          </a:p>
          <a:p>
            <a:endParaRPr lang="en-US" sz="2800" dirty="0" smtClean="0"/>
          </a:p>
          <a:p>
            <a:pPr algn="just"/>
            <a:r>
              <a:rPr lang="en-US" sz="2800" dirty="0" smtClean="0"/>
              <a:t>However, interventions by these organizations yielded little positive results due to paucity of scientific research on management problems that bedeviled the rural livestock sector. </a:t>
            </a:r>
          </a:p>
          <a:p>
            <a:endParaRPr lang="en-US" sz="2800" dirty="0" smtClean="0"/>
          </a:p>
          <a:p>
            <a:pPr algn="just"/>
            <a:r>
              <a:rPr lang="en-US" sz="3200" dirty="0" smtClean="0"/>
              <a:t>It is in the light of this that the </a:t>
            </a:r>
            <a:r>
              <a:rPr lang="en-US" sz="3200" b="1" dirty="0" smtClean="0">
                <a:solidFill>
                  <a:srgbClr val="FF0000"/>
                </a:solidFill>
              </a:rPr>
              <a:t>Africa RISING Project </a:t>
            </a:r>
            <a:r>
              <a:rPr lang="en-US" sz="3200" dirty="0" smtClean="0"/>
              <a:t>was</a:t>
            </a:r>
            <a:r>
              <a:rPr lang="en-US" sz="3200" dirty="0" smtClean="0">
                <a:solidFill>
                  <a:srgbClr val="FFC000"/>
                </a:solidFill>
              </a:rPr>
              <a:t> </a:t>
            </a:r>
            <a:r>
              <a:rPr lang="en-US" sz="3200" dirty="0" smtClean="0"/>
              <a:t>undertaken to address research related problems identified in crop-livestock systems in Ghana in order to boost agricultural production on sustainable basis at the village level so that it can contribute more to the national economy.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Objectives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753600" cy="5257800"/>
          </a:xfrm>
        </p:spPr>
        <p:txBody>
          <a:bodyPr>
            <a:normAutofit/>
          </a:bodyPr>
          <a:lstStyle/>
          <a:p>
            <a:pPr marL="861822" indent="-742950">
              <a:buFont typeface="+mj-lt"/>
              <a:buAutoNum type="arabicPeriod"/>
            </a:pPr>
            <a:r>
              <a:rPr lang="en-US" sz="4400" dirty="0" smtClean="0"/>
              <a:t>To review Phase 1 Projects involving poultry and pig production at the village level in northern Ghana.</a:t>
            </a:r>
          </a:p>
          <a:p>
            <a:pPr marL="861822" indent="-742950" algn="just">
              <a:buFont typeface="+mj-lt"/>
              <a:buAutoNum type="arabicPeriod"/>
            </a:pPr>
            <a:endParaRPr lang="en-US" sz="4400" dirty="0" smtClean="0"/>
          </a:p>
          <a:p>
            <a:pPr marL="861822" indent="-742950">
              <a:buFont typeface="+mj-lt"/>
              <a:buAutoNum type="arabicPeriod"/>
            </a:pPr>
            <a:r>
              <a:rPr lang="en-US" sz="4400" dirty="0" smtClean="0"/>
              <a:t>To identify viable options for scaling</a:t>
            </a:r>
          </a:p>
          <a:p>
            <a:pPr marL="861822" indent="-742950">
              <a:buNone/>
            </a:pPr>
            <a:r>
              <a:rPr lang="en-US" sz="4400" dirty="0" smtClean="0"/>
              <a:t>	up in Phase 2 Projects based on </a:t>
            </a:r>
          </a:p>
          <a:p>
            <a:pPr marL="861822" indent="-742950">
              <a:buNone/>
            </a:pPr>
            <a:r>
              <a:rPr lang="en-US" sz="4400" dirty="0" smtClean="0"/>
              <a:t>	Phase 1 findings.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PROJECTS (SURVEY)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9372600" cy="5809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3200400"/>
                <a:gridCol w="3657600"/>
              </a:tblGrid>
              <a:tr h="904565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PROJECTS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ACHIEVEMENTS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LESSONS</a:t>
                      </a:r>
                      <a:endParaRPr lang="en-US" sz="3200" dirty="0"/>
                    </a:p>
                  </a:txBody>
                  <a:tcPr/>
                </a:tc>
              </a:tr>
              <a:tr h="22528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 Baseline survey of rural poultry production in northern Ghana</a:t>
                      </a:r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vl="0"/>
                      <a:r>
                        <a:rPr kumimoji="0" lang="en-GB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Obtained comprehensive data on rural poultry/pig production </a:t>
                      </a:r>
                      <a:endParaRPr kumimoji="0" lang="en-US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800" dirty="0"/>
                    </a:p>
                    <a:p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Potential for food security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Potential for income generation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Need to improve management practices to increase productivity</a:t>
                      </a:r>
                      <a:endParaRPr lang="en-US" sz="2800" dirty="0"/>
                    </a:p>
                  </a:txBody>
                  <a:tcPr/>
                </a:tc>
              </a:tr>
              <a:tr h="2252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2. Baseline survey of rural pig production in northern Ghana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PROJECTS (FEEDING)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9144000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1828800"/>
                <a:gridCol w="3048000"/>
              </a:tblGrid>
              <a:tr h="5828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LESSONS</a:t>
                      </a:r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1. Raw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dirty="0" smtClean="0"/>
                        <a:t>False Yam Tuber</a:t>
                      </a:r>
                      <a:r>
                        <a:rPr lang="en-US" sz="2000" b="1" baseline="0" dirty="0" smtClean="0"/>
                        <a:t> in pig diet</a:t>
                      </a:r>
                      <a:endParaRPr lang="en-US" sz="2000" b="1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Partial</a:t>
                      </a:r>
                      <a:r>
                        <a:rPr lang="en-US" sz="2800" baseline="0" dirty="0" smtClean="0"/>
                        <a:t> replacement of maize in poultry/pig diets.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Increased profits.</a:t>
                      </a:r>
                      <a:endParaRPr lang="en-US" sz="2800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Locally available non-conventional feedstuffs can be incorporated in poultry diets to reduce dependency on maize.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Need</a:t>
                      </a:r>
                      <a:r>
                        <a:rPr lang="en-US" sz="2800" baseline="0" dirty="0" smtClean="0"/>
                        <a:t> to encourage farmers to use NCFs.</a:t>
                      </a: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  Soaked False Yam Tuber </a:t>
                      </a:r>
                      <a:r>
                        <a:rPr lang="en-US" sz="2000" b="1" baseline="0" dirty="0" smtClean="0"/>
                        <a:t>in pig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3. Boiled False yam tuber</a:t>
                      </a:r>
                      <a:r>
                        <a:rPr lang="en-US" sz="2000" b="1" baseline="0" dirty="0" smtClean="0"/>
                        <a:t> in pig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 Soaked</a:t>
                      </a:r>
                      <a:r>
                        <a:rPr lang="en-US" sz="2000" b="1" baseline="0" dirty="0" smtClean="0"/>
                        <a:t> False Yam Seed in </a:t>
                      </a:r>
                      <a:r>
                        <a:rPr lang="en-US" sz="2000" b="1" baseline="0" dirty="0" err="1" smtClean="0"/>
                        <a:t>g.f</a:t>
                      </a:r>
                      <a:r>
                        <a:rPr lang="en-US" sz="2000" b="1" baseline="0" dirty="0" smtClean="0"/>
                        <a:t>.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5. Boiled</a:t>
                      </a:r>
                      <a:r>
                        <a:rPr lang="en-US" sz="2000" b="1" baseline="0" dirty="0" smtClean="0"/>
                        <a:t> False Yam Seed in </a:t>
                      </a:r>
                      <a:r>
                        <a:rPr lang="en-US" sz="2000" b="1" baseline="0" dirty="0" err="1" smtClean="0"/>
                        <a:t>g.f</a:t>
                      </a:r>
                      <a:r>
                        <a:rPr lang="en-US" sz="2000" b="1" baseline="0" dirty="0" smtClean="0"/>
                        <a:t>.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6. </a:t>
                      </a:r>
                      <a:r>
                        <a:rPr lang="en-US" sz="2000" b="1" dirty="0" err="1" smtClean="0"/>
                        <a:t>Pito</a:t>
                      </a:r>
                      <a:r>
                        <a:rPr lang="en-US" sz="2000" b="1" dirty="0" smtClean="0"/>
                        <a:t> mash in guinea fowl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961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7. Groundnut vines in local pig diet</a:t>
                      </a:r>
                      <a:endParaRPr lang="en-US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PROJECTS (HOUSING)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9144000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3505200"/>
                <a:gridCol w="3048000"/>
              </a:tblGrid>
              <a:tr h="87261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PROJECT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ACHIEVEMENTS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LESSONS</a:t>
                      </a:r>
                      <a:endParaRPr lang="en-US" sz="3200" dirty="0"/>
                    </a:p>
                  </a:txBody>
                  <a:tcPr/>
                </a:tc>
              </a:tr>
              <a:tr h="4537587"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en-US" sz="2800" dirty="0" smtClean="0"/>
                        <a:t>Intensive rearing of cockerels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dirty="0" smtClean="0"/>
                        <a:t>Supply of eggs versus brooded guinea fowls at 9- and 12-wk of age </a:t>
                      </a:r>
                      <a:r>
                        <a:rPr lang="en-US" sz="2800" smtClean="0"/>
                        <a:t>to farmers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GB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 growth of birds in confinement.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endParaRPr kumimoji="0" lang="en-US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GB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Reduced mortality of birds in confinement.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endParaRPr kumimoji="0" lang="en-GB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GB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GB" sz="2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profits from brooded birds.</a:t>
                      </a:r>
                      <a:endParaRPr kumimoji="0" lang="en-US" sz="2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Housing of birds improved productivity.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Feeding birds</a:t>
                      </a:r>
                      <a:r>
                        <a:rPr lang="en-US" sz="2800" baseline="0" dirty="0" smtClean="0"/>
                        <a:t> with balanced diet was economical.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Improved farmer knowledge.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689</TotalTime>
  <Words>915</Words>
  <Application>Microsoft Office PowerPoint</Application>
  <PresentationFormat>On-screen Show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OPTIONS FOR IMPROVING  RURAL POULTRY AND PIG PRODUCTION: Assessment of AfricaRISING Phase 1 Projects  and Options for Phase 2 </vt:lpstr>
      <vt:lpstr>Introduction </vt:lpstr>
      <vt:lpstr>Slide 3</vt:lpstr>
      <vt:lpstr>Slide 4</vt:lpstr>
      <vt:lpstr>Slide 5</vt:lpstr>
      <vt:lpstr>Objectives</vt:lpstr>
      <vt:lpstr>PHASE 1 PROJECTS (SURVEY)</vt:lpstr>
      <vt:lpstr>PHASE 1 PROJECTS (FEEDING)</vt:lpstr>
      <vt:lpstr>PHASE 1 PROJECTS (HOUSING)</vt:lpstr>
      <vt:lpstr>PUBLICATIONS FROM PHASE 1 PROJECTS</vt:lpstr>
      <vt:lpstr>PUBLICATIONS FROM PHASE 1 PROJECTS</vt:lpstr>
      <vt:lpstr>STUDENTS WHO BENEFITED FROM PHASE 1 PROJECTS in UDS</vt:lpstr>
      <vt:lpstr>OPTIONS FOR PHASE 2 PROJECTS </vt:lpstr>
      <vt:lpstr>Conclusion</vt:lpstr>
      <vt:lpstr>THANK YOU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ENHANCED RURAL POULTRY/PIG PRODUCTION IN CROP-LIVESTOCK SYSTEMS IN NORTHERN GHANA: Assessment of poultry/pig production</dc:title>
  <dc:creator>hp</dc:creator>
  <cp:lastModifiedBy>hp</cp:lastModifiedBy>
  <cp:revision>49</cp:revision>
  <dcterms:created xsi:type="dcterms:W3CDTF">2016-11-09T12:56:14Z</dcterms:created>
  <dcterms:modified xsi:type="dcterms:W3CDTF">2016-11-15T08:32:15Z</dcterms:modified>
</cp:coreProperties>
</file>